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2D314-2A37-46E9-A2B6-A2E9569B373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6A6C-D713-4133-8158-7E952B01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8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A6A6C-D713-4133-8158-7E952B01E9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7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6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4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5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5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7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1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9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1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2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18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1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51B6-578A-417A-A6CE-348CD099DD78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8AAF0-A531-4A28-B607-541E9746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3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941" y="187376"/>
            <a:ext cx="9144000" cy="102682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Sistemul digestiv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8237" y="3923732"/>
            <a:ext cx="3219554" cy="58830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o-RO" dirty="0"/>
              <a:t>Prof. Oravetz Kinga</a:t>
            </a:r>
            <a:endParaRPr lang="en-GB" dirty="0"/>
          </a:p>
        </p:txBody>
      </p:sp>
      <p:pic>
        <p:nvPicPr>
          <p:cNvPr id="1026" name="Picture 2" descr="Imagini pentru digestive syste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09" y="1450354"/>
            <a:ext cx="6172200" cy="49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5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6" y="1785258"/>
            <a:ext cx="6322785" cy="47341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205468"/>
            <a:ext cx="9699171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 digestiv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Intestinul subțire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15" y="1785258"/>
            <a:ext cx="5254171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interior căptușit de mucoasa intestinală (acesta prezintă numeroase cute)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o-RO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cutele prezintă 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vilozități intestinale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o-R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vilozitățile intestinale prezintă în interior vase de sânge 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205468"/>
            <a:ext cx="9699171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 digestiv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Intestinul gros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58" y="1876411"/>
            <a:ext cx="6618514" cy="30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lung de 1,5 m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alcătuire: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cecum- la capăt se află apendicele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 - forma literei U întors</a:t>
            </a:r>
          </a:p>
          <a:p>
            <a:pPr>
              <a:lnSpc>
                <a:spcPct val="115000"/>
              </a:lnSpc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colon ascendent/transvers/descendent/colon  </a:t>
            </a:r>
          </a:p>
          <a:p>
            <a:pPr>
              <a:lnSpc>
                <a:spcPct val="115000"/>
              </a:lnSpc>
            </a:pP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sigmoid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rect - se deschide prin anus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85" y="2113888"/>
            <a:ext cx="5706271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4FB8-8771-4597-B0DF-BACFFC42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Glandele anexe</a:t>
            </a:r>
            <a:endParaRPr lang="en-US" dirty="0"/>
          </a:p>
        </p:txBody>
      </p:sp>
      <p:pic>
        <p:nvPicPr>
          <p:cNvPr id="1026" name="Picture 2" descr="156">
            <a:extLst>
              <a:ext uri="{FF2B5EF4-FFF2-40B4-BE49-F238E27FC236}">
                <a16:creationId xmlns:a16="http://schemas.microsoft.com/office/drawing/2014/main" id="{338C8A2F-5F3D-437F-87EF-E19B8CE404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03" y="1825625"/>
            <a:ext cx="24989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4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205468"/>
            <a:ext cx="9699171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Componentele tubului digestiv</a:t>
            </a:r>
            <a:b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62" y="1567579"/>
            <a:ext cx="3806825" cy="53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976914" y="2293256"/>
            <a:ext cx="2834640" cy="36576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1554" y="2014471"/>
            <a:ext cx="961995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Faringe</a:t>
            </a:r>
            <a:endParaRPr lang="en-GB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558211" y="2293256"/>
            <a:ext cx="1122860" cy="36576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860" y="2014470"/>
            <a:ext cx="180818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Cavitate bucală</a:t>
            </a:r>
            <a:endParaRPr lang="en-GB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87305" y="2959576"/>
            <a:ext cx="2624249" cy="70550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62657" y="2621573"/>
            <a:ext cx="87626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Esofag</a:t>
            </a:r>
            <a:endParaRPr lang="en-GB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94751" y="3607896"/>
            <a:ext cx="2025508" cy="111120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71102" y="3273790"/>
            <a:ext cx="972446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Stomac</a:t>
            </a:r>
            <a:endParaRPr lang="en-GB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681071" y="4231065"/>
            <a:ext cx="3181586" cy="71974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804688" y="6457108"/>
            <a:ext cx="1736798" cy="3077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08970" y="1945467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1</a:t>
            </a:r>
            <a:endParaRPr lang="en-GB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35756" y="1903143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2</a:t>
            </a:r>
            <a:endParaRPr lang="en-GB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46255" y="2582064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3</a:t>
            </a:r>
            <a:endParaRPr lang="en-GB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84913" y="3374652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4</a:t>
            </a:r>
            <a:endParaRPr lang="en-GB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86599" y="3893638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5</a:t>
            </a:r>
            <a:endParaRPr lang="en-GB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373657" y="4470864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6</a:t>
            </a:r>
            <a:endParaRPr lang="en-GB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32112" y="3949130"/>
            <a:ext cx="1027845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Duoden</a:t>
            </a:r>
            <a:endParaRPr lang="en-GB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086263" y="4725905"/>
            <a:ext cx="2845705" cy="103789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42525" y="4550696"/>
            <a:ext cx="740908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Jejun</a:t>
            </a:r>
            <a:endParaRPr lang="en-GB" sz="20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76914" y="5244854"/>
            <a:ext cx="3106211" cy="99344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15655" y="5101757"/>
            <a:ext cx="721672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Ileon</a:t>
            </a:r>
            <a:endParaRPr lang="en-GB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426393" y="4981115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7</a:t>
            </a:r>
            <a:endParaRPr lang="en-GB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31854" y="6257053"/>
            <a:ext cx="118333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Apendice</a:t>
            </a:r>
            <a:endParaRPr lang="en-GB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92937" y="5532971"/>
            <a:ext cx="904415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Cecum</a:t>
            </a:r>
            <a:endParaRPr lang="en-GB" sz="2000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712360" y="5812960"/>
            <a:ext cx="1695596" cy="40034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638200" y="5072702"/>
            <a:ext cx="1557921" cy="84583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387" y="4627172"/>
            <a:ext cx="158882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o-RO" sz="2000" b="1" dirty="0"/>
              <a:t>Colon ascendent</a:t>
            </a:r>
            <a:endParaRPr lang="en-GB" sz="2000" b="1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1627644" y="4293749"/>
            <a:ext cx="2181688" cy="88742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90" y="3966120"/>
            <a:ext cx="1588826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o-RO" sz="2000" b="1" dirty="0"/>
              <a:t>Transvers</a:t>
            </a:r>
            <a:endParaRPr lang="en-GB" sz="2000" b="1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690743" y="3519743"/>
            <a:ext cx="3333376" cy="183283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622" y="3273790"/>
            <a:ext cx="1588826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o-RO" sz="2000" b="1" dirty="0"/>
              <a:t>Descendent</a:t>
            </a:r>
            <a:endParaRPr lang="en-GB" sz="2000" b="1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994262" y="6441928"/>
            <a:ext cx="2432131" cy="7411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86272" y="6298086"/>
            <a:ext cx="650563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Rect</a:t>
            </a:r>
            <a:endParaRPr lang="en-GB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745280" y="6038240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7</a:t>
            </a:r>
            <a:endParaRPr lang="en-GB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859520" y="5422729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8</a:t>
            </a:r>
            <a:endParaRPr lang="en-GB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152759" y="4926925"/>
            <a:ext cx="31451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9</a:t>
            </a:r>
            <a:endParaRPr lang="en-GB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932749" y="3956532"/>
            <a:ext cx="44435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10</a:t>
            </a:r>
            <a:endParaRPr lang="en-GB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834111" y="3101359"/>
            <a:ext cx="44435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11</a:t>
            </a:r>
            <a:endParaRPr lang="en-GB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94348" y="5963536"/>
            <a:ext cx="44435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/>
              <a:t>12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041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8" grpId="0" animBg="1"/>
      <p:bldP spid="23" grpId="0" animBg="1"/>
      <p:bldP spid="33" grpId="0" animBg="1"/>
      <p:bldP spid="35" grpId="0" animBg="1"/>
      <p:bldP spid="40" grpId="0" animBg="1"/>
      <p:bldP spid="41" grpId="0" animBg="1"/>
      <p:bldP spid="46" grpId="0" animBg="1"/>
      <p:bldP spid="50" grpId="0" animBg="1"/>
      <p:bldP spid="53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/>
              <a:t>Să enumerați componentele tubului digestiv.</a:t>
            </a:r>
            <a:endParaRPr lang="en-GB" dirty="0"/>
          </a:p>
          <a:p>
            <a:pPr lvl="0"/>
            <a:r>
              <a:rPr lang="ro-RO" dirty="0"/>
              <a:t>Să localizați fiecare component al tubului digestiv.</a:t>
            </a:r>
            <a:endParaRPr lang="en-GB" dirty="0"/>
          </a:p>
          <a:p>
            <a:pPr lvl="0"/>
            <a:r>
              <a:rPr lang="ro-RO" dirty="0"/>
              <a:t>Să precizați importanța fiecărui component al tubului digestiv.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3941" y="187376"/>
            <a:ext cx="9144000" cy="1026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b="1">
                <a:latin typeface="Times New Roman" panose="02020603050405020304" pitchFamily="18" charset="0"/>
                <a:cs typeface="Times New Roman" panose="02020603050405020304" pitchFamily="18" charset="0"/>
              </a:rPr>
              <a:t>Ce vei știi la sfârșitul lecției?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ini pentru digestive syste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34" y="3312826"/>
            <a:ext cx="3533775" cy="34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6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Componentele sistemului digestiv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27797" y="3048156"/>
            <a:ext cx="3372866" cy="3372786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 </a:t>
            </a:r>
            <a:r>
              <a:rPr kumimoji="0" lang="en-GB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digestiv</a:t>
            </a:r>
            <a:endParaRPr kumimoji="0" lang="en-GB" altLang="en-US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cavitate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bucală</a:t>
            </a:r>
            <a:endParaRPr kumimoji="0" lang="en-GB" alt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faringe</a:t>
            </a:r>
            <a:endParaRPr kumimoji="0" lang="en-GB" alt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esofag</a:t>
            </a:r>
            <a:endParaRPr kumimoji="0" lang="en-GB" alt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stomac</a:t>
            </a:r>
            <a:endParaRPr kumimoji="0" lang="en-GB" alt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intestin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subțire</a:t>
            </a:r>
            <a:endParaRPr kumimoji="0" lang="en-GB" alt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intestin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7244" y="3048156"/>
            <a:ext cx="3444044" cy="3372786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Glandele</a:t>
            </a:r>
            <a:r>
              <a:rPr kumimoji="0" lang="en-GB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anexe</a:t>
            </a:r>
            <a:endParaRPr kumimoji="0" lang="en-GB" altLang="en-US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glandele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salivare</a:t>
            </a:r>
            <a:endParaRPr kumimoji="0" lang="en-GB" alt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ficat</a:t>
            </a:r>
            <a:endParaRPr kumimoji="0" lang="en-GB" alt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4207" y="1747349"/>
            <a:ext cx="3135795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Sistemul digestiv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84207" y="2388786"/>
            <a:ext cx="555286" cy="559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7052506" y="2388786"/>
            <a:ext cx="555286" cy="559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7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 digestiv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Cavitatea bucală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16805369_10209587279813776_570055362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51" y="1885905"/>
            <a:ext cx="3502935" cy="46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Imagini pentru dinti cavitatea buc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57" y="1885905"/>
            <a:ext cx="4616971" cy="46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3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42" y="2445053"/>
            <a:ext cx="2314898" cy="361047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 digestiv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Cavitatea bucală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" y="2464106"/>
            <a:ext cx="2372056" cy="3591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2" y="2445053"/>
            <a:ext cx="4401457" cy="3405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478" y="1738997"/>
            <a:ext cx="2752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Dentiție temporară,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lapte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0386" y="1776094"/>
            <a:ext cx="242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Dentiție definitivă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563" y="6140938"/>
            <a:ext cx="112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/>
              <a:t>20 dinți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3448" y="6140938"/>
            <a:ext cx="112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/>
              <a:t>32 dinți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018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 digestiv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Faringe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16" y="3109633"/>
            <a:ext cx="2218544" cy="367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3177" y="1918741"/>
            <a:ext cx="667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de pâlnie</a:t>
            </a:r>
          </a:p>
          <a:p>
            <a:pPr marL="342900" indent="-342900">
              <a:buFontTx/>
              <a:buChar char="-"/>
            </a:pPr>
            <a:r>
              <a:rPr lang="ro-RO" sz="2400">
                <a:latin typeface="Times New Roman" panose="02020603050405020304" pitchFamily="18" charset="0"/>
                <a:cs typeface="Times New Roman" panose="02020603050405020304" pitchFamily="18" charset="0"/>
              </a:rPr>
              <a:t>organul comun sistemului digestiv și respirator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0872"/>
            <a:ext cx="3400900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85" y="1840772"/>
            <a:ext cx="3000375" cy="2667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171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 digestiv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Esofagul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973943"/>
            <a:ext cx="580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 musculos (25 cm) prin care bolul alimentar trece din faringe spre stomac</a:t>
            </a:r>
          </a:p>
          <a:p>
            <a:pPr marL="285750" indent="-285750">
              <a:buFontTx/>
              <a:buChar char="-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Comunică cu stomacul prin orificiul cardia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57" y="3457527"/>
            <a:ext cx="3400900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171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 digestiv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Stomacul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2" y="2086775"/>
            <a:ext cx="3191685" cy="3896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722" y="1690688"/>
            <a:ext cx="36140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 în cavitatea abdominală</a:t>
            </a:r>
          </a:p>
          <a:p>
            <a:pPr marL="457200" indent="-457200">
              <a:buFontTx/>
              <a:buChar char="-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literei J</a:t>
            </a:r>
          </a:p>
          <a:p>
            <a:pPr marL="457200" indent="-457200">
              <a:buFontTx/>
              <a:buChar char="-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Comunică cu esofagul prin </a:t>
            </a:r>
            <a:r>
              <a:rPr lang="ro-RO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orificiul cardia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cu intestinul subțire prin </a:t>
            </a:r>
            <a:r>
              <a:rPr lang="ro-RO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orificiul pilor</a:t>
            </a:r>
          </a:p>
          <a:p>
            <a:pPr marL="457200" indent="-457200">
              <a:buFontTx/>
              <a:buChar char="-"/>
            </a:pPr>
            <a:r>
              <a:rPr lang="ro-RO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straturi de mușchi</a:t>
            </a:r>
          </a:p>
          <a:p>
            <a:pPr marL="457200" indent="-457200">
              <a:buFontTx/>
              <a:buChar char="-"/>
            </a:pPr>
            <a:r>
              <a:rPr lang="ro-RO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căptușit cu mucoasa gastrică care s</a:t>
            </a:r>
            <a:r>
              <a:rPr lang="ro-R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ecretă suc gastric</a:t>
            </a:r>
          </a:p>
          <a:p>
            <a:endParaRPr lang="en-GB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78" y="2086775"/>
            <a:ext cx="4140200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171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 digestiv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Intestinul subțire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85" y="1838322"/>
            <a:ext cx="4862286" cy="415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971" y="1838322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m lungime</a:t>
            </a:r>
          </a:p>
          <a:p>
            <a:pPr>
              <a:lnSpc>
                <a:spcPct val="115000"/>
              </a:lnSpc>
            </a:pP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3 părți: duoden, jejun, ileon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297</Words>
  <Application>Microsoft Office PowerPoint</Application>
  <PresentationFormat>Widescreen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Sistemul digestiv</vt:lpstr>
      <vt:lpstr>PowerPoint Presentation</vt:lpstr>
      <vt:lpstr>Componentele sistemului digestiv</vt:lpstr>
      <vt:lpstr>Tubul digestiv 1. Cavitatea bucală</vt:lpstr>
      <vt:lpstr>Tubul digestiv 1. Cavitatea bucală</vt:lpstr>
      <vt:lpstr>Tubul digestiv 2. Faringe</vt:lpstr>
      <vt:lpstr>Tubul digestiv 3. Esofagul</vt:lpstr>
      <vt:lpstr>Tubul digestiv 4. Stomacul</vt:lpstr>
      <vt:lpstr>Tubul digestiv 5. Intestinul subțire</vt:lpstr>
      <vt:lpstr>Tubul digestiv 5. Intestinul subțire</vt:lpstr>
      <vt:lpstr>Tubul digestiv 6. Intestinul gros</vt:lpstr>
      <vt:lpstr>Glandele anexe</vt:lpstr>
      <vt:lpstr>Componentele tubului digestiv </vt:lpstr>
    </vt:vector>
  </TitlesOfParts>
  <Company>MorNeo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Sistemul digestiv</dc:title>
  <dc:creator>Kinga Oravetz</dc:creator>
  <cp:lastModifiedBy>Kinga Oravetz</cp:lastModifiedBy>
  <cp:revision>23</cp:revision>
  <dcterms:created xsi:type="dcterms:W3CDTF">2017-02-19T10:53:41Z</dcterms:created>
  <dcterms:modified xsi:type="dcterms:W3CDTF">2021-01-12T08:20:34Z</dcterms:modified>
</cp:coreProperties>
</file>